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Slab"/>
      <p:regular r:id="rId18"/>
      <p:bold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Slab-bold.fntdata"/><Relationship Id="rId18" Type="http://schemas.openxmlformats.org/officeDocument/2006/relationships/font" Target="fonts/RobotoSlab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80d741454c_0_24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80d741454c_0_2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80d741454c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80d741454c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80d741454c_0_24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80d741454c_0_24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0d74145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0d74145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0d741454c_0_1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0d741454c_0_1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0d741454c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0d741454c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80d741454c_0_1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80d741454c_0_1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80d741454c_0_2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80d741454c_0_2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0d741454c_0_2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0d741454c_0_2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bg>
      <p:bgPr>
        <a:solidFill>
          <a:srgbClr val="FFFFFF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" name="Google Shape;226;p17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227" name="Google Shape;227;p17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7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9" name="Google Shape;229;p17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0" name="Google Shape;23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AUTOLAYOUT_5">
    <p:bg>
      <p:bgPr>
        <a:solidFill>
          <a:srgbClr val="FFFFFF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8"/>
          <p:cNvSpPr/>
          <p:nvPr/>
        </p:nvSpPr>
        <p:spPr>
          <a:xfrm>
            <a:off x="3389100" y="0"/>
            <a:ext cx="5754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4" name="Google Shape;234;p18"/>
          <p:cNvCxnSpPr/>
          <p:nvPr/>
        </p:nvCxnSpPr>
        <p:spPr>
          <a:xfrm>
            <a:off x="372950" y="511683"/>
            <a:ext cx="642300" cy="0"/>
          </a:xfrm>
          <a:prstGeom prst="straightConnector1">
            <a:avLst/>
          </a:prstGeom>
          <a:noFill/>
          <a:ln cap="flat" cmpd="sng" w="762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5" name="Google Shape;235;p18"/>
          <p:cNvSpPr txBox="1"/>
          <p:nvPr>
            <p:ph type="title"/>
          </p:nvPr>
        </p:nvSpPr>
        <p:spPr>
          <a:xfrm>
            <a:off x="321825" y="694100"/>
            <a:ext cx="2143800" cy="3149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6" name="Google Shape;23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5">
  <p:cSld name="AUTOLAYOUT_8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9"/>
          <p:cNvSpPr/>
          <p:nvPr/>
        </p:nvSpPr>
        <p:spPr>
          <a:xfrm>
            <a:off x="3341300" y="314875"/>
            <a:ext cx="5486400" cy="451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rgbClr val="3747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"/>
          <p:cNvSpPr/>
          <p:nvPr/>
        </p:nvSpPr>
        <p:spPr>
          <a:xfrm>
            <a:off x="3341300" y="314875"/>
            <a:ext cx="5486400" cy="113400"/>
          </a:xfrm>
          <a:prstGeom prst="rect">
            <a:avLst/>
          </a:prstGeom>
          <a:solidFill>
            <a:srgbClr val="37474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9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44" name="Google Shape;24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4">
  <p:cSld name="AUTOLAYOUT_12">
    <p:bg>
      <p:bgPr>
        <a:solidFill>
          <a:srgbClr val="FFFFFF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0"/>
          <p:cNvSpPr/>
          <p:nvPr/>
        </p:nvSpPr>
        <p:spPr>
          <a:xfrm rot="10800000">
            <a:off x="348325" y="150"/>
            <a:ext cx="7153800" cy="5143500"/>
          </a:xfrm>
          <a:prstGeom prst="parallelogram">
            <a:avLst>
              <a:gd fmla="val 25000" name="adj"/>
            </a:avLst>
          </a:prstGeom>
          <a:solidFill>
            <a:srgbClr val="E7E6E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0"/>
          <p:cNvSpPr/>
          <p:nvPr/>
        </p:nvSpPr>
        <p:spPr>
          <a:xfrm rot="10800000">
            <a:off x="11" y="25"/>
            <a:ext cx="7153800" cy="5143500"/>
          </a:xfrm>
          <a:prstGeom prst="parallelogram">
            <a:avLst>
              <a:gd fmla="val 25000" name="adj"/>
            </a:avLst>
          </a:prstGeom>
          <a:solidFill>
            <a:srgbClr val="40546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0"/>
          <p:cNvSpPr/>
          <p:nvPr/>
        </p:nvSpPr>
        <p:spPr>
          <a:xfrm flipH="1" rot="10800000">
            <a:off x="0" y="25"/>
            <a:ext cx="2349600" cy="5143500"/>
          </a:xfrm>
          <a:prstGeom prst="rtTriangle">
            <a:avLst/>
          </a:prstGeom>
          <a:solidFill>
            <a:srgbClr val="40546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0"/>
          <p:cNvSpPr/>
          <p:nvPr/>
        </p:nvSpPr>
        <p:spPr>
          <a:xfrm>
            <a:off x="595774" y="2577426"/>
            <a:ext cx="27600" cy="196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0"/>
          <p:cNvSpPr txBox="1"/>
          <p:nvPr>
            <p:ph type="ctrTitle"/>
          </p:nvPr>
        </p:nvSpPr>
        <p:spPr>
          <a:xfrm>
            <a:off x="751200" y="2577425"/>
            <a:ext cx="5053500" cy="196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2" name="Google Shape;25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434343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6.png"/><Relationship Id="rId5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Logistic Regression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0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Logistic Regression</a:t>
            </a:r>
            <a:endParaRPr b="0"/>
          </a:p>
        </p:txBody>
      </p:sp>
      <p:pic>
        <p:nvPicPr>
          <p:cNvPr id="325" name="Google Shape;325;p30"/>
          <p:cNvPicPr preferRelativeResize="0"/>
          <p:nvPr/>
        </p:nvPicPr>
        <p:blipFill rotWithShape="1">
          <a:blip r:embed="rId3">
            <a:alphaModFix/>
          </a:blip>
          <a:srcRect b="-10280" l="21798" r="23815" t="10280"/>
          <a:stretch/>
        </p:blipFill>
        <p:spPr>
          <a:xfrm>
            <a:off x="3632375" y="1248975"/>
            <a:ext cx="4973076" cy="7810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0"/>
          <p:cNvSpPr txBox="1"/>
          <p:nvPr/>
        </p:nvSpPr>
        <p:spPr>
          <a:xfrm>
            <a:off x="3701150" y="630225"/>
            <a:ext cx="2601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Lato"/>
                <a:ea typeface="Lato"/>
                <a:cs typeface="Lato"/>
                <a:sym typeface="Lato"/>
              </a:rPr>
              <a:t>Cost function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7" name="Google Shape;327;p30"/>
          <p:cNvPicPr preferRelativeResize="0"/>
          <p:nvPr/>
        </p:nvPicPr>
        <p:blipFill rotWithShape="1">
          <a:blip r:embed="rId4">
            <a:alphaModFix/>
          </a:blip>
          <a:srcRect b="0" l="18750" r="20470" t="0"/>
          <a:stretch/>
        </p:blipFill>
        <p:spPr>
          <a:xfrm>
            <a:off x="3632375" y="2275250"/>
            <a:ext cx="4858925" cy="110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30"/>
          <p:cNvPicPr preferRelativeResize="0"/>
          <p:nvPr/>
        </p:nvPicPr>
        <p:blipFill rotWithShape="1">
          <a:blip r:embed="rId5">
            <a:alphaModFix/>
          </a:blip>
          <a:srcRect b="0" l="42405" r="43412" t="0"/>
          <a:stretch/>
        </p:blipFill>
        <p:spPr>
          <a:xfrm>
            <a:off x="5250500" y="4041750"/>
            <a:ext cx="1296725" cy="59055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0"/>
          <p:cNvSpPr txBox="1"/>
          <p:nvPr/>
        </p:nvSpPr>
        <p:spPr>
          <a:xfrm>
            <a:off x="3659125" y="3509550"/>
            <a:ext cx="2888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30"/>
          <p:cNvSpPr txBox="1"/>
          <p:nvPr/>
        </p:nvSpPr>
        <p:spPr>
          <a:xfrm>
            <a:off x="3843250" y="3636125"/>
            <a:ext cx="42576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Lato"/>
                <a:ea typeface="Lato"/>
                <a:cs typeface="Lato"/>
                <a:sym typeface="Lato"/>
              </a:rPr>
              <a:t>We have to minimise this cost function: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Logistic Regression</a:t>
            </a:r>
            <a:endParaRPr b="0"/>
          </a:p>
        </p:txBody>
      </p:sp>
      <p:sp>
        <p:nvSpPr>
          <p:cNvPr id="336" name="Google Shape;336;p31"/>
          <p:cNvSpPr txBox="1"/>
          <p:nvPr/>
        </p:nvSpPr>
        <p:spPr>
          <a:xfrm>
            <a:off x="3578575" y="644375"/>
            <a:ext cx="4752300" cy="9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To minimise this cost function there exists many algorithms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The most common of them being </a:t>
            </a:r>
            <a:r>
              <a:rPr b="1" i="1" lang="en-GB" sz="1450">
                <a:latin typeface="Lato"/>
                <a:ea typeface="Lato"/>
                <a:cs typeface="Lato"/>
                <a:sym typeface="Lato"/>
              </a:rPr>
              <a:t>gradient descent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and </a:t>
            </a:r>
            <a:r>
              <a:rPr b="1" i="1" lang="en-GB" sz="1450">
                <a:latin typeface="Lato"/>
                <a:ea typeface="Lato"/>
                <a:cs typeface="Lato"/>
                <a:sym typeface="Lato"/>
              </a:rPr>
              <a:t>newton’s method</a:t>
            </a:r>
            <a:endParaRPr b="1" i="1" sz="145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7" name="Google Shape;337;p31"/>
          <p:cNvPicPr preferRelativeResize="0"/>
          <p:nvPr/>
        </p:nvPicPr>
        <p:blipFill rotWithShape="1">
          <a:blip r:embed="rId3">
            <a:alphaModFix/>
          </a:blip>
          <a:srcRect b="0" l="34226" r="35068" t="0"/>
          <a:stretch/>
        </p:blipFill>
        <p:spPr>
          <a:xfrm>
            <a:off x="4199950" y="1752600"/>
            <a:ext cx="2807626" cy="81915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1"/>
          <p:cNvSpPr txBox="1"/>
          <p:nvPr/>
        </p:nvSpPr>
        <p:spPr>
          <a:xfrm>
            <a:off x="4199950" y="2462450"/>
            <a:ext cx="63516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highlight>
                  <a:srgbClr val="FFFFFF"/>
                </a:highlight>
              </a:rPr>
              <a:t>Partial derivative of the logistic regression cost function.</a:t>
            </a:r>
            <a:endParaRPr sz="1000"/>
          </a:p>
        </p:txBody>
      </p:sp>
      <p:pic>
        <p:nvPicPr>
          <p:cNvPr id="339" name="Google Shape;339;p31"/>
          <p:cNvPicPr preferRelativeResize="0"/>
          <p:nvPr/>
        </p:nvPicPr>
        <p:blipFill rotWithShape="1">
          <a:blip r:embed="rId4">
            <a:alphaModFix/>
          </a:blip>
          <a:srcRect b="0" l="31929" r="34470" t="0"/>
          <a:stretch/>
        </p:blipFill>
        <p:spPr>
          <a:xfrm>
            <a:off x="4280500" y="2930750"/>
            <a:ext cx="3072276" cy="147637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1"/>
          <p:cNvSpPr txBox="1"/>
          <p:nvPr/>
        </p:nvSpPr>
        <p:spPr>
          <a:xfrm>
            <a:off x="4740775" y="4309975"/>
            <a:ext cx="3072300" cy="2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highlight>
                  <a:srgbClr val="FFFFFF"/>
                </a:highlight>
              </a:rPr>
              <a:t>Prototype of gradient descent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2"/>
          <p:cNvSpPr txBox="1"/>
          <p:nvPr>
            <p:ph type="ctrTitle"/>
          </p:nvPr>
        </p:nvSpPr>
        <p:spPr>
          <a:xfrm>
            <a:off x="751200" y="2577425"/>
            <a:ext cx="5053500" cy="196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Logistic Regression</a:t>
            </a:r>
            <a:endParaRPr b="0"/>
          </a:p>
        </p:txBody>
      </p:sp>
      <p:sp>
        <p:nvSpPr>
          <p:cNvPr id="263" name="Google Shape;263;p22"/>
          <p:cNvSpPr txBox="1"/>
          <p:nvPr>
            <p:ph idx="1" type="body"/>
          </p:nvPr>
        </p:nvSpPr>
        <p:spPr>
          <a:xfrm>
            <a:off x="3539325" y="593900"/>
            <a:ext cx="5090400" cy="4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6300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We are basically trying to find the relationship between a dependent variable and one or more independent variable</a:t>
            </a:r>
            <a:endParaRPr/>
          </a:p>
          <a:p>
            <a:pPr indent="-317500" lvl="0" marL="6300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Predictive analysis: U</a:t>
            </a:r>
            <a:r>
              <a:rPr lang="en-GB"/>
              <a:t>sed to model the probability of a certain event</a:t>
            </a:r>
            <a:endParaRPr/>
          </a:p>
          <a:p>
            <a:pPr indent="-304800" lvl="1" marL="11700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Pass/Fail</a:t>
            </a:r>
            <a:endParaRPr/>
          </a:p>
          <a:p>
            <a:pPr indent="-304800" lvl="1" marL="11700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Yes/No</a:t>
            </a:r>
            <a:endParaRPr/>
          </a:p>
          <a:p>
            <a:pPr indent="-304800" lvl="1" marL="11700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Spam/Non spam</a:t>
            </a:r>
            <a:endParaRPr/>
          </a:p>
          <a:p>
            <a:pPr indent="-317500" lvl="0" marL="6300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Uses Logistic Function to model binary dependent variable</a:t>
            </a:r>
            <a:endParaRPr/>
          </a:p>
          <a:p>
            <a:pPr indent="-317500" lvl="0" marL="6300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Dependent variable should be categorical in nature</a:t>
            </a:r>
            <a:endParaRPr/>
          </a:p>
          <a:p>
            <a:pPr indent="-317500" lvl="0" marL="6300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Independent variable can either be categorical or continuous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title"/>
          </p:nvPr>
        </p:nvSpPr>
        <p:spPr>
          <a:xfrm>
            <a:off x="419650" y="3450450"/>
            <a:ext cx="2479800" cy="11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>
                <a:solidFill>
                  <a:srgbClr val="B7B7B7"/>
                </a:solidFill>
              </a:rPr>
              <a:t>Sigmoid Function</a:t>
            </a:r>
            <a:endParaRPr b="0">
              <a:solidFill>
                <a:srgbClr val="B7B7B7"/>
              </a:solidFill>
            </a:endParaRPr>
          </a:p>
        </p:txBody>
      </p:sp>
      <p:pic>
        <p:nvPicPr>
          <p:cNvPr id="269" name="Google Shape;2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7050" y="493825"/>
            <a:ext cx="6056950" cy="278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3"/>
          <p:cNvSpPr txBox="1"/>
          <p:nvPr/>
        </p:nvSpPr>
        <p:spPr>
          <a:xfrm>
            <a:off x="3294250" y="222300"/>
            <a:ext cx="19602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3"/>
          <p:cNvSpPr txBox="1"/>
          <p:nvPr/>
        </p:nvSpPr>
        <p:spPr>
          <a:xfrm>
            <a:off x="3294250" y="3561475"/>
            <a:ext cx="5471700" cy="12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highlight>
                  <a:srgbClr val="FFFFFF"/>
                </a:highlight>
                <a:latin typeface="Roboto Slab"/>
                <a:ea typeface="Roboto Slab"/>
                <a:cs typeface="Roboto Slab"/>
                <a:sym typeface="Roboto Slab"/>
              </a:rPr>
              <a:t>The output from the hypothesis is the estimated probability. This is used to infer how confident can predicted value be actual value when given an input X. </a:t>
            </a:r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linear regression" id="276" name="Google Shape;27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27250" y="189550"/>
            <a:ext cx="6066075" cy="476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4"/>
          <p:cNvSpPr txBox="1"/>
          <p:nvPr>
            <p:ph type="title"/>
          </p:nvPr>
        </p:nvSpPr>
        <p:spPr>
          <a:xfrm>
            <a:off x="321825" y="694100"/>
            <a:ext cx="2143800" cy="17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Difference with linear regression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/>
          <p:nvPr>
            <p:ph type="title"/>
          </p:nvPr>
        </p:nvSpPr>
        <p:spPr>
          <a:xfrm>
            <a:off x="321825" y="694100"/>
            <a:ext cx="7149300" cy="7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Difference between Linear and Logistic</a:t>
            </a:r>
            <a:endParaRPr/>
          </a:p>
        </p:txBody>
      </p:sp>
      <p:pic>
        <p:nvPicPr>
          <p:cNvPr descr="Image result for logistic vs linear regression" id="283" name="Google Shape;2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25" y="1535450"/>
            <a:ext cx="6695174" cy="318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5"/>
          <p:cNvSpPr txBox="1"/>
          <p:nvPr/>
        </p:nvSpPr>
        <p:spPr>
          <a:xfrm>
            <a:off x="6875200" y="2016725"/>
            <a:ext cx="2062500" cy="25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In linear regression our dependent variable might go above 1 or below 0. However we need a function which always returns a value between 0 and 1 for whatever values of the independent variables.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6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Logistic Regression</a:t>
            </a:r>
            <a:endParaRPr b="0"/>
          </a:p>
        </p:txBody>
      </p:sp>
      <p:pic>
        <p:nvPicPr>
          <p:cNvPr descr="Logistic Math Equation" id="290" name="Google Shape;2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703" y="1876425"/>
            <a:ext cx="4840185" cy="6953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istic Equation" id="291" name="Google Shape;29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1825" y="3463525"/>
            <a:ext cx="4933950" cy="695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6"/>
          <p:cNvSpPr txBox="1"/>
          <p:nvPr/>
        </p:nvSpPr>
        <p:spPr>
          <a:xfrm>
            <a:off x="3728175" y="2922700"/>
            <a:ext cx="53046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Taking exponent on both sides of the equation gives: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6"/>
          <p:cNvSpPr txBox="1"/>
          <p:nvPr/>
        </p:nvSpPr>
        <p:spPr>
          <a:xfrm>
            <a:off x="3774200" y="955050"/>
            <a:ext cx="24969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Lato"/>
                <a:ea typeface="Lato"/>
                <a:cs typeface="Lato"/>
                <a:sym typeface="Lato"/>
              </a:rPr>
              <a:t>Derivation of sigmoid function :</a:t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Logistic Regression</a:t>
            </a:r>
            <a:endParaRPr b="0"/>
          </a:p>
        </p:txBody>
      </p:sp>
      <p:sp>
        <p:nvSpPr>
          <p:cNvPr id="299" name="Google Shape;299;p27"/>
          <p:cNvSpPr txBox="1"/>
          <p:nvPr>
            <p:ph idx="1" type="body"/>
          </p:nvPr>
        </p:nvSpPr>
        <p:spPr>
          <a:xfrm>
            <a:off x="3539325" y="593900"/>
            <a:ext cx="5090400" cy="145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6300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Decision Boundary:</a:t>
            </a:r>
            <a:endParaRPr/>
          </a:p>
          <a:p>
            <a:pPr indent="-304800" lvl="1" marL="11700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Setting a threshold</a:t>
            </a:r>
            <a:endParaRPr/>
          </a:p>
          <a:p>
            <a:pPr indent="-304800" lvl="1" marL="11700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Helps in classifying into a class</a:t>
            </a:r>
            <a:endParaRPr/>
          </a:p>
          <a:p>
            <a:pPr indent="-317500" lvl="0" marL="6300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Hypothesis function for linear</a:t>
            </a:r>
            <a:endParaRPr/>
          </a:p>
        </p:txBody>
      </p:sp>
      <p:pic>
        <p:nvPicPr>
          <p:cNvPr id="300" name="Google Shape;300;p27"/>
          <p:cNvPicPr preferRelativeResize="0"/>
          <p:nvPr/>
        </p:nvPicPr>
        <p:blipFill rotWithShape="1">
          <a:blip r:embed="rId3">
            <a:alphaModFix/>
          </a:blip>
          <a:srcRect b="0" l="40599" r="41730" t="0"/>
          <a:stretch/>
        </p:blipFill>
        <p:spPr>
          <a:xfrm>
            <a:off x="4732400" y="1581250"/>
            <a:ext cx="161567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7"/>
          <p:cNvSpPr txBox="1"/>
          <p:nvPr>
            <p:ph idx="1" type="body"/>
          </p:nvPr>
        </p:nvSpPr>
        <p:spPr>
          <a:xfrm>
            <a:off x="3539325" y="2051000"/>
            <a:ext cx="5090400" cy="27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6300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Hypothesis function for Logistic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b="1" i="1" lang="en-GB"/>
              <a:t>g(z) </a:t>
            </a:r>
            <a:r>
              <a:rPr lang="en-GB"/>
              <a:t>is the logistic function also known as sigmoid function</a:t>
            </a:r>
            <a:endParaRPr/>
          </a:p>
        </p:txBody>
      </p:sp>
      <p:pic>
        <p:nvPicPr>
          <p:cNvPr id="302" name="Google Shape;302;p27"/>
          <p:cNvPicPr preferRelativeResize="0"/>
          <p:nvPr/>
        </p:nvPicPr>
        <p:blipFill rotWithShape="1">
          <a:blip r:embed="rId4">
            <a:alphaModFix/>
          </a:blip>
          <a:srcRect b="0" l="37554" r="38760" t="0"/>
          <a:stretch/>
        </p:blipFill>
        <p:spPr>
          <a:xfrm>
            <a:off x="4944375" y="2400975"/>
            <a:ext cx="2165700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7"/>
          <p:cNvPicPr preferRelativeResize="0"/>
          <p:nvPr/>
        </p:nvPicPr>
        <p:blipFill rotWithShape="1">
          <a:blip r:embed="rId5">
            <a:alphaModFix/>
          </a:blip>
          <a:srcRect b="0" l="36467" r="38470" t="0"/>
          <a:stretch/>
        </p:blipFill>
        <p:spPr>
          <a:xfrm>
            <a:off x="4938663" y="3483425"/>
            <a:ext cx="2291724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Logistic Regression</a:t>
            </a:r>
            <a:endParaRPr b="0"/>
          </a:p>
        </p:txBody>
      </p:sp>
      <p:sp>
        <p:nvSpPr>
          <p:cNvPr id="309" name="Google Shape;309;p28"/>
          <p:cNvSpPr txBox="1"/>
          <p:nvPr>
            <p:ph idx="1" type="body"/>
          </p:nvPr>
        </p:nvSpPr>
        <p:spPr>
          <a:xfrm>
            <a:off x="3539325" y="593900"/>
            <a:ext cx="5090400" cy="39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6300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For a two independent variable system the hypothesis unction will look like </a:t>
            </a:r>
            <a:endParaRPr/>
          </a:p>
          <a:p>
            <a:pPr indent="0" lvl="0" marL="6300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28"/>
          <p:cNvPicPr preferRelativeResize="0"/>
          <p:nvPr/>
        </p:nvPicPr>
        <p:blipFill rotWithShape="1">
          <a:blip r:embed="rId3">
            <a:alphaModFix/>
          </a:blip>
          <a:srcRect b="0" l="33456" r="34588" t="0"/>
          <a:stretch/>
        </p:blipFill>
        <p:spPr>
          <a:xfrm>
            <a:off x="4480350" y="1180275"/>
            <a:ext cx="2921950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66731" y="1677275"/>
            <a:ext cx="4161421" cy="283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/>
          <p:nvPr>
            <p:ph type="title"/>
          </p:nvPr>
        </p:nvSpPr>
        <p:spPr>
          <a:xfrm>
            <a:off x="348300" y="428200"/>
            <a:ext cx="2351400" cy="43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Logistic Regression</a:t>
            </a:r>
            <a:endParaRPr b="0"/>
          </a:p>
        </p:txBody>
      </p:sp>
      <p:pic>
        <p:nvPicPr>
          <p:cNvPr id="317" name="Google Shape;317;p29"/>
          <p:cNvPicPr preferRelativeResize="0"/>
          <p:nvPr/>
        </p:nvPicPr>
        <p:blipFill rotWithShape="1">
          <a:blip r:embed="rId3">
            <a:alphaModFix/>
          </a:blip>
          <a:srcRect b="0" l="33456" r="34588" t="0"/>
          <a:stretch/>
        </p:blipFill>
        <p:spPr>
          <a:xfrm>
            <a:off x="4480350" y="1180275"/>
            <a:ext cx="2921950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9"/>
          <p:cNvPicPr preferRelativeResize="0"/>
          <p:nvPr/>
        </p:nvPicPr>
        <p:blipFill rotWithShape="1">
          <a:blip r:embed="rId4">
            <a:alphaModFix/>
          </a:blip>
          <a:srcRect b="0" l="17458" r="20433" t="0"/>
          <a:stretch/>
        </p:blipFill>
        <p:spPr>
          <a:xfrm>
            <a:off x="3810959" y="1969925"/>
            <a:ext cx="4535842" cy="814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9"/>
          <p:cNvSpPr txBox="1"/>
          <p:nvPr/>
        </p:nvSpPr>
        <p:spPr>
          <a:xfrm>
            <a:off x="4031950" y="3071950"/>
            <a:ext cx="4092600" cy="12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After putting this value </a:t>
            </a:r>
            <a:r>
              <a:rPr b="1" i="1" lang="en-GB">
                <a:latin typeface="Lato"/>
                <a:ea typeface="Lato"/>
                <a:cs typeface="Lato"/>
                <a:sym typeface="Lato"/>
              </a:rPr>
              <a:t>y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into the logistic function we will ge a value between 0 and 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